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aven Pro" panose="020B0604020202020204" charset="0"/>
      <p:regular r:id="rId36"/>
      <p:bold r:id="rId37"/>
    </p:embeddedFont>
    <p:embeddedFont>
      <p:font typeface="Nunito"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391c2c043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391c2c04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391c2c043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391c2c04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0391c2c04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0391c2c04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391c2c04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391c2c04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391c2c043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391c2c043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391c2c043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391c2c04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391c2c043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391c2c04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391c2c043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391c2c043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391c2c043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391c2c043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0391c2c043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0391c2c043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391c2c043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391c2c04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391c2c043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391c2c04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0391c2c043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0391c2c043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391c2c043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391c2c043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391c2c043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391c2c043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0391c2c043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391c2c043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391c2c043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391c2c04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0391c2c043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0391c2c043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0391c2c043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0391c2c043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0391c2c043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0391c2c043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391c2c043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391c2c043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391c2c043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391c2c043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391c2c043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391c2c043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391c2c043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0391c2c043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0391c2c043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0391c2c04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391c2c043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391c2c043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391c2c04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391c2c04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391c2c043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391c2c043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391c2c043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391c2c04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391c2c043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391c2c04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391c2c043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0391c2c04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391c2c043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391c2c04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368075"/>
            <a:ext cx="4255500" cy="2259000"/>
          </a:xfrm>
          <a:prstGeom prst="rect">
            <a:avLst/>
          </a:prstGeom>
        </p:spPr>
        <p:txBody>
          <a:bodyPr spcFirstLastPara="1" wrap="square" lIns="91425" tIns="91425" rIns="91425" bIns="91425" anchor="ctr" anchorCtr="0">
            <a:noAutofit/>
          </a:bodyPr>
          <a:lstStyle/>
          <a:p>
            <a:pPr marL="0" lvl="0" indent="0" algn="l" rtl="0">
              <a:lnSpc>
                <a:spcPct val="182608"/>
              </a:lnSpc>
              <a:spcBef>
                <a:spcPts val="1400"/>
              </a:spcBef>
              <a:spcAft>
                <a:spcPts val="0"/>
              </a:spcAft>
              <a:buSzPts val="990"/>
              <a:buNone/>
            </a:pPr>
            <a:r>
              <a:rPr lang="en" sz="2105">
                <a:solidFill>
                  <a:srgbClr val="292929"/>
                </a:solidFill>
                <a:highlight>
                  <a:srgbClr val="FFFFFF"/>
                </a:highlight>
                <a:latin typeface="Arial"/>
                <a:ea typeface="Arial"/>
                <a:cs typeface="Arial"/>
                <a:sym typeface="Arial"/>
              </a:rPr>
              <a:t>SMS spam classification using NLP: Methods, approaches, and applications</a:t>
            </a:r>
            <a:endParaRPr sz="2105">
              <a:solidFill>
                <a:srgbClr val="292929"/>
              </a:solidFill>
              <a:highlight>
                <a:srgbClr val="FFFFFF"/>
              </a:highlight>
              <a:latin typeface="Arial"/>
              <a:ea typeface="Arial"/>
              <a:cs typeface="Arial"/>
              <a:sym typeface="Arial"/>
            </a:endParaRPr>
          </a:p>
          <a:p>
            <a:pPr marL="0" lvl="0" indent="0" algn="l" rtl="0">
              <a:spcBef>
                <a:spcPts val="0"/>
              </a:spcBef>
              <a:spcAft>
                <a:spcPts val="0"/>
              </a:spcAft>
              <a:buSzPts val="990"/>
              <a:buNone/>
            </a:pPr>
            <a:endParaRPr sz="2240"/>
          </a:p>
        </p:txBody>
      </p:sp>
      <p:sp>
        <p:nvSpPr>
          <p:cNvPr id="278" name="Google Shape;278;p13"/>
          <p:cNvSpPr txBox="1"/>
          <p:nvPr/>
        </p:nvSpPr>
        <p:spPr>
          <a:xfrm>
            <a:off x="890825" y="3478600"/>
            <a:ext cx="1972500" cy="415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By Anisha Agarwal</a:t>
            </a:r>
            <a:endParaRPr sz="1500" b="1">
              <a:latin typeface="Nunito"/>
              <a:ea typeface="Nunito"/>
              <a:cs typeface="Nunito"/>
              <a:sym typeface="Nunito"/>
            </a:endParaRPr>
          </a:p>
        </p:txBody>
      </p:sp>
      <p:pic>
        <p:nvPicPr>
          <p:cNvPr id="279" name="Google Shape;279;p13"/>
          <p:cNvPicPr preferRelativeResize="0"/>
          <p:nvPr/>
        </p:nvPicPr>
        <p:blipFill>
          <a:blip r:embed="rId3">
            <a:alphaModFix/>
          </a:blip>
          <a:stretch>
            <a:fillRect/>
          </a:stretch>
        </p:blipFill>
        <p:spPr>
          <a:xfrm>
            <a:off x="5168275" y="926575"/>
            <a:ext cx="3759701" cy="36327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p:nvPr/>
        </p:nvSpPr>
        <p:spPr>
          <a:xfrm>
            <a:off x="392375" y="233425"/>
            <a:ext cx="1972500" cy="445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275"/>
              <a:buNone/>
            </a:pPr>
            <a:r>
              <a:rPr lang="en" sz="1500" b="1">
                <a:latin typeface="Times New Roman"/>
                <a:ea typeface="Times New Roman"/>
                <a:cs typeface="Times New Roman"/>
                <a:sym typeface="Times New Roman"/>
              </a:rPr>
              <a:t>Data Preprocessing:</a:t>
            </a:r>
            <a:endParaRPr sz="1500" b="1">
              <a:latin typeface="Times New Roman"/>
              <a:ea typeface="Times New Roman"/>
              <a:cs typeface="Times New Roman"/>
              <a:sym typeface="Times New Roman"/>
            </a:endParaRPr>
          </a:p>
          <a:p>
            <a:pPr marL="0" lvl="0" indent="0" algn="l" rtl="0">
              <a:lnSpc>
                <a:spcPct val="80000"/>
              </a:lnSpc>
              <a:spcBef>
                <a:spcPts val="1200"/>
              </a:spcBef>
              <a:spcAft>
                <a:spcPts val="0"/>
              </a:spcAft>
              <a:buSzPts val="275"/>
              <a:buNone/>
            </a:pPr>
            <a:endParaRPr sz="1875" b="1">
              <a:latin typeface="Times New Roman"/>
              <a:ea typeface="Times New Roman"/>
              <a:cs typeface="Times New Roman"/>
              <a:sym typeface="Times New Roman"/>
            </a:endParaRPr>
          </a:p>
        </p:txBody>
      </p:sp>
      <p:sp>
        <p:nvSpPr>
          <p:cNvPr id="336" name="Google Shape;336;p22"/>
          <p:cNvSpPr txBox="1"/>
          <p:nvPr/>
        </p:nvSpPr>
        <p:spPr>
          <a:xfrm>
            <a:off x="392375" y="880225"/>
            <a:ext cx="6755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000">
                <a:solidFill>
                  <a:schemeClr val="lt1"/>
                </a:solidFill>
                <a:latin typeface="Times New Roman"/>
                <a:ea typeface="Times New Roman"/>
                <a:cs typeface="Times New Roman"/>
                <a:sym typeface="Times New Roman"/>
              </a:rPr>
              <a:t>4. Creating bag of words model using CountVectorizer.</a:t>
            </a:r>
            <a:endParaRPr sz="2000">
              <a:solidFill>
                <a:schemeClr val="lt1"/>
              </a:solidFill>
              <a:latin typeface="Times New Roman"/>
              <a:ea typeface="Times New Roman"/>
              <a:cs typeface="Times New Roman"/>
              <a:sym typeface="Times New Roman"/>
            </a:endParaRPr>
          </a:p>
        </p:txBody>
      </p:sp>
      <p:pic>
        <p:nvPicPr>
          <p:cNvPr id="337" name="Google Shape;337;p22"/>
          <p:cNvPicPr preferRelativeResize="0"/>
          <p:nvPr/>
        </p:nvPicPr>
        <p:blipFill>
          <a:blip r:embed="rId3">
            <a:alphaModFix/>
          </a:blip>
          <a:stretch>
            <a:fillRect/>
          </a:stretch>
        </p:blipFill>
        <p:spPr>
          <a:xfrm>
            <a:off x="392375" y="1527000"/>
            <a:ext cx="5012299" cy="2436525"/>
          </a:xfrm>
          <a:prstGeom prst="rect">
            <a:avLst/>
          </a:prstGeom>
          <a:noFill/>
          <a:ln>
            <a:noFill/>
          </a:ln>
        </p:spPr>
      </p:pic>
      <p:pic>
        <p:nvPicPr>
          <p:cNvPr id="338" name="Google Shape;338;p22"/>
          <p:cNvPicPr preferRelativeResize="0"/>
          <p:nvPr/>
        </p:nvPicPr>
        <p:blipFill>
          <a:blip r:embed="rId4">
            <a:alphaModFix/>
          </a:blip>
          <a:stretch>
            <a:fillRect/>
          </a:stretch>
        </p:blipFill>
        <p:spPr>
          <a:xfrm>
            <a:off x="152400" y="4115925"/>
            <a:ext cx="8839201" cy="4351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1240175" y="789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a:solidFill>
                  <a:srgbClr val="000000"/>
                </a:solidFill>
                <a:latin typeface="Times New Roman"/>
                <a:ea typeface="Times New Roman"/>
                <a:cs typeface="Times New Roman"/>
                <a:sym typeface="Times New Roman"/>
              </a:rPr>
              <a:t>Bag of Words: </a:t>
            </a:r>
            <a:r>
              <a:rPr lang="en" sz="1800">
                <a:solidFill>
                  <a:srgbClr val="000000"/>
                </a:solidFill>
                <a:latin typeface="Times New Roman"/>
                <a:ea typeface="Times New Roman"/>
                <a:cs typeface="Times New Roman"/>
                <a:sym typeface="Times New Roman"/>
              </a:rPr>
              <a:t>Code to Generate Bag of Words</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2400">
              <a:solidFill>
                <a:srgbClr val="000000"/>
              </a:solidFill>
              <a:latin typeface="Times New Roman"/>
              <a:ea typeface="Times New Roman"/>
              <a:cs typeface="Times New Roman"/>
              <a:sym typeface="Times New Roman"/>
            </a:endParaRPr>
          </a:p>
        </p:txBody>
      </p:sp>
      <p:sp>
        <p:nvSpPr>
          <p:cNvPr id="344" name="Google Shape;344;p23"/>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pic>
        <p:nvPicPr>
          <p:cNvPr id="345" name="Google Shape;345;p23"/>
          <p:cNvPicPr preferRelativeResize="0"/>
          <p:nvPr/>
        </p:nvPicPr>
        <p:blipFill>
          <a:blip r:embed="rId3">
            <a:alphaModFix/>
          </a:blip>
          <a:stretch>
            <a:fillRect/>
          </a:stretch>
        </p:blipFill>
        <p:spPr>
          <a:xfrm>
            <a:off x="1240175" y="849876"/>
            <a:ext cx="5401651" cy="4293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303800" y="153175"/>
            <a:ext cx="5334900" cy="567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2100">
                <a:solidFill>
                  <a:srgbClr val="000000"/>
                </a:solidFill>
                <a:latin typeface="Times New Roman"/>
                <a:ea typeface="Times New Roman"/>
                <a:cs typeface="Times New Roman"/>
                <a:sym typeface="Times New Roman"/>
              </a:rPr>
              <a:t>Code to plot Word of Cloud Spam Words</a:t>
            </a:r>
            <a:endParaRPr sz="3700"/>
          </a:p>
        </p:txBody>
      </p:sp>
      <p:pic>
        <p:nvPicPr>
          <p:cNvPr id="351" name="Google Shape;351;p24"/>
          <p:cNvPicPr preferRelativeResize="0"/>
          <p:nvPr/>
        </p:nvPicPr>
        <p:blipFill rotWithShape="1">
          <a:blip r:embed="rId3">
            <a:alphaModFix/>
          </a:blip>
          <a:srcRect b="1312"/>
          <a:stretch/>
        </p:blipFill>
        <p:spPr>
          <a:xfrm>
            <a:off x="1153850" y="636300"/>
            <a:ext cx="5608700" cy="4507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a:spLocks noGrp="1"/>
          </p:cNvSpPr>
          <p:nvPr>
            <p:ph type="title"/>
          </p:nvPr>
        </p:nvSpPr>
        <p:spPr>
          <a:xfrm>
            <a:off x="1303800" y="153175"/>
            <a:ext cx="5334900" cy="567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2100">
                <a:solidFill>
                  <a:srgbClr val="000000"/>
                </a:solidFill>
                <a:latin typeface="Times New Roman"/>
                <a:ea typeface="Times New Roman"/>
                <a:cs typeface="Times New Roman"/>
                <a:sym typeface="Times New Roman"/>
              </a:rPr>
              <a:t>Code to plot Word of Cloud Ham Words</a:t>
            </a:r>
            <a:endParaRPr sz="3700"/>
          </a:p>
        </p:txBody>
      </p:sp>
      <p:pic>
        <p:nvPicPr>
          <p:cNvPr id="357" name="Google Shape;357;p25"/>
          <p:cNvPicPr preferRelativeResize="0"/>
          <p:nvPr/>
        </p:nvPicPr>
        <p:blipFill>
          <a:blip r:embed="rId3">
            <a:alphaModFix/>
          </a:blip>
          <a:stretch>
            <a:fillRect/>
          </a:stretch>
        </p:blipFill>
        <p:spPr>
          <a:xfrm>
            <a:off x="1361375" y="650775"/>
            <a:ext cx="5334900" cy="45086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6"/>
          <p:cNvSpPr txBox="1">
            <a:spLocks noGrp="1"/>
          </p:cNvSpPr>
          <p:nvPr>
            <p:ph type="title"/>
          </p:nvPr>
        </p:nvSpPr>
        <p:spPr>
          <a:xfrm>
            <a:off x="1188475" y="450100"/>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New Features added: Length of Text</a:t>
            </a: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a:solidFill>
                <a:srgbClr val="000000"/>
              </a:solidFill>
              <a:latin typeface="Times New Roman"/>
              <a:ea typeface="Times New Roman"/>
              <a:cs typeface="Times New Roman"/>
              <a:sym typeface="Times New Roman"/>
            </a:endParaRPr>
          </a:p>
        </p:txBody>
      </p:sp>
      <p:sp>
        <p:nvSpPr>
          <p:cNvPr id="363" name="Google Shape;363;p26"/>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pic>
        <p:nvPicPr>
          <p:cNvPr id="364" name="Google Shape;364;p26"/>
          <p:cNvPicPr preferRelativeResize="0"/>
          <p:nvPr/>
        </p:nvPicPr>
        <p:blipFill>
          <a:blip r:embed="rId3">
            <a:alphaModFix/>
          </a:blip>
          <a:stretch>
            <a:fillRect/>
          </a:stretch>
        </p:blipFill>
        <p:spPr>
          <a:xfrm>
            <a:off x="1188475" y="1186800"/>
            <a:ext cx="6767053" cy="2998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7"/>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370" name="Google Shape;370;p27"/>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New Features added: Profanity Check</a:t>
            </a: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a:solidFill>
                <a:srgbClr val="000000"/>
              </a:solidFill>
              <a:latin typeface="Times New Roman"/>
              <a:ea typeface="Times New Roman"/>
              <a:cs typeface="Times New Roman"/>
              <a:sym typeface="Times New Roman"/>
            </a:endParaRPr>
          </a:p>
        </p:txBody>
      </p:sp>
      <p:pic>
        <p:nvPicPr>
          <p:cNvPr id="371" name="Google Shape;371;p27"/>
          <p:cNvPicPr preferRelativeResize="0"/>
          <p:nvPr/>
        </p:nvPicPr>
        <p:blipFill>
          <a:blip r:embed="rId3">
            <a:alphaModFix/>
          </a:blip>
          <a:stretch>
            <a:fillRect/>
          </a:stretch>
        </p:blipFill>
        <p:spPr>
          <a:xfrm>
            <a:off x="1212900" y="942875"/>
            <a:ext cx="6836851" cy="4158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8"/>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377" name="Google Shape;377;p28"/>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New Features added: Readability Score</a:t>
            </a: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a:solidFill>
                <a:srgbClr val="000000"/>
              </a:solidFill>
              <a:latin typeface="Times New Roman"/>
              <a:ea typeface="Times New Roman"/>
              <a:cs typeface="Times New Roman"/>
              <a:sym typeface="Times New Roman"/>
            </a:endParaRPr>
          </a:p>
        </p:txBody>
      </p:sp>
      <p:pic>
        <p:nvPicPr>
          <p:cNvPr id="378" name="Google Shape;378;p28"/>
          <p:cNvPicPr preferRelativeResize="0"/>
          <p:nvPr/>
        </p:nvPicPr>
        <p:blipFill>
          <a:blip r:embed="rId3">
            <a:alphaModFix/>
          </a:blip>
          <a:stretch>
            <a:fillRect/>
          </a:stretch>
        </p:blipFill>
        <p:spPr>
          <a:xfrm>
            <a:off x="1234075" y="753025"/>
            <a:ext cx="4394981" cy="439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384" name="Google Shape;384;p29"/>
          <p:cNvSpPr txBox="1">
            <a:spLocks noGrp="1"/>
          </p:cNvSpPr>
          <p:nvPr>
            <p:ph type="title"/>
          </p:nvPr>
        </p:nvSpPr>
        <p:spPr>
          <a:xfrm>
            <a:off x="499150" y="238000"/>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New Features added: Parts of Speech (POS)</a:t>
            </a: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a:solidFill>
                <a:srgbClr val="000000"/>
              </a:solidFill>
              <a:latin typeface="Times New Roman"/>
              <a:ea typeface="Times New Roman"/>
              <a:cs typeface="Times New Roman"/>
              <a:sym typeface="Times New Roman"/>
            </a:endParaRPr>
          </a:p>
        </p:txBody>
      </p:sp>
      <p:pic>
        <p:nvPicPr>
          <p:cNvPr id="385" name="Google Shape;385;p29"/>
          <p:cNvPicPr preferRelativeResize="0"/>
          <p:nvPr/>
        </p:nvPicPr>
        <p:blipFill>
          <a:blip r:embed="rId3">
            <a:alphaModFix/>
          </a:blip>
          <a:stretch>
            <a:fillRect/>
          </a:stretch>
        </p:blipFill>
        <p:spPr>
          <a:xfrm>
            <a:off x="417475" y="810000"/>
            <a:ext cx="3128687" cy="2998325"/>
          </a:xfrm>
          <a:prstGeom prst="rect">
            <a:avLst/>
          </a:prstGeom>
          <a:noFill/>
          <a:ln>
            <a:noFill/>
          </a:ln>
        </p:spPr>
      </p:pic>
      <p:pic>
        <p:nvPicPr>
          <p:cNvPr id="386" name="Google Shape;386;p29"/>
          <p:cNvPicPr preferRelativeResize="0"/>
          <p:nvPr/>
        </p:nvPicPr>
        <p:blipFill>
          <a:blip r:embed="rId4">
            <a:alphaModFix/>
          </a:blip>
          <a:stretch>
            <a:fillRect/>
          </a:stretch>
        </p:blipFill>
        <p:spPr>
          <a:xfrm>
            <a:off x="4297448" y="810000"/>
            <a:ext cx="3709585" cy="2998326"/>
          </a:xfrm>
          <a:prstGeom prst="rect">
            <a:avLst/>
          </a:prstGeom>
          <a:noFill/>
          <a:ln>
            <a:noFill/>
          </a:ln>
        </p:spPr>
      </p:pic>
      <p:pic>
        <p:nvPicPr>
          <p:cNvPr id="387" name="Google Shape;387;p29"/>
          <p:cNvPicPr preferRelativeResize="0"/>
          <p:nvPr/>
        </p:nvPicPr>
        <p:blipFill>
          <a:blip r:embed="rId5">
            <a:alphaModFix/>
          </a:blip>
          <a:stretch>
            <a:fillRect/>
          </a:stretch>
        </p:blipFill>
        <p:spPr>
          <a:xfrm>
            <a:off x="417475" y="3960725"/>
            <a:ext cx="7497131" cy="1030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393" name="Google Shape;393;p30"/>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solidFill>
                  <a:srgbClr val="000000"/>
                </a:solidFill>
                <a:latin typeface="Times New Roman"/>
                <a:ea typeface="Times New Roman"/>
                <a:cs typeface="Times New Roman"/>
                <a:sym typeface="Times New Roman"/>
              </a:rPr>
              <a:t>Exploratory Data Analysis:</a:t>
            </a: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600">
              <a:solidFill>
                <a:srgbClr val="000000"/>
              </a:solidFill>
              <a:latin typeface="Times New Roman"/>
              <a:ea typeface="Times New Roman"/>
              <a:cs typeface="Times New Roman"/>
              <a:sym typeface="Times New Roman"/>
            </a:endParaRPr>
          </a:p>
        </p:txBody>
      </p:sp>
      <p:pic>
        <p:nvPicPr>
          <p:cNvPr id="394" name="Google Shape;394;p30"/>
          <p:cNvPicPr preferRelativeResize="0"/>
          <p:nvPr/>
        </p:nvPicPr>
        <p:blipFill>
          <a:blip r:embed="rId3">
            <a:alphaModFix/>
          </a:blip>
          <a:stretch>
            <a:fillRect/>
          </a:stretch>
        </p:blipFill>
        <p:spPr>
          <a:xfrm>
            <a:off x="1244675" y="799375"/>
            <a:ext cx="2966612" cy="40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00" name="Google Shape;400;p31"/>
          <p:cNvSpPr txBox="1">
            <a:spLocks noGrp="1"/>
          </p:cNvSpPr>
          <p:nvPr>
            <p:ph type="title"/>
          </p:nvPr>
        </p:nvSpPr>
        <p:spPr>
          <a:xfrm>
            <a:off x="1135450" y="67177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solidFill>
                  <a:srgbClr val="000000"/>
                </a:solidFill>
                <a:latin typeface="Times New Roman"/>
                <a:ea typeface="Times New Roman"/>
                <a:cs typeface="Times New Roman"/>
                <a:sym typeface="Times New Roman"/>
              </a:rPr>
              <a:t>Maximum Length of the Text Plotted</a:t>
            </a: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600">
              <a:solidFill>
                <a:srgbClr val="000000"/>
              </a:solidFill>
              <a:latin typeface="Times New Roman"/>
              <a:ea typeface="Times New Roman"/>
              <a:cs typeface="Times New Roman"/>
              <a:sym typeface="Times New Roman"/>
            </a:endParaRPr>
          </a:p>
        </p:txBody>
      </p:sp>
      <p:pic>
        <p:nvPicPr>
          <p:cNvPr id="401" name="Google Shape;401;p31"/>
          <p:cNvPicPr preferRelativeResize="0"/>
          <p:nvPr/>
        </p:nvPicPr>
        <p:blipFill>
          <a:blip r:embed="rId3">
            <a:alphaModFix/>
          </a:blip>
          <a:stretch>
            <a:fillRect/>
          </a:stretch>
        </p:blipFill>
        <p:spPr>
          <a:xfrm>
            <a:off x="1135450" y="1378675"/>
            <a:ext cx="4454654" cy="299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r>
              <a:rPr lang="en" sz="2900">
                <a:solidFill>
                  <a:srgbClr val="000000"/>
                </a:solidFill>
                <a:latin typeface="Times New Roman"/>
                <a:ea typeface="Times New Roman"/>
                <a:cs typeface="Times New Roman"/>
                <a:sym typeface="Times New Roman"/>
              </a:rPr>
              <a:t>Introduction</a:t>
            </a:r>
            <a:endParaRPr sz="3600"/>
          </a:p>
        </p:txBody>
      </p:sp>
      <p:sp>
        <p:nvSpPr>
          <p:cNvPr id="285" name="Google Shape;285;p14"/>
          <p:cNvSpPr txBox="1">
            <a:spLocks noGrp="1"/>
          </p:cNvSpPr>
          <p:nvPr>
            <p:ph type="body" idx="1"/>
          </p:nvPr>
        </p:nvSpPr>
        <p:spPr>
          <a:xfrm>
            <a:off x="1218975" y="1505925"/>
            <a:ext cx="7030500" cy="3301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2000">
                <a:solidFill>
                  <a:srgbClr val="000000"/>
                </a:solidFill>
                <a:latin typeface="Times New Roman"/>
                <a:ea typeface="Times New Roman"/>
                <a:cs typeface="Times New Roman"/>
                <a:sym typeface="Times New Roman"/>
              </a:rPr>
              <a:t>The easy accessibility and simplicity of SMS have made it attractive to malicious users thereby incurring unnecessary costing on the mobile users and also the Secure Mobile Message Communication is jeopardized. </a:t>
            </a:r>
            <a:endParaRPr sz="20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sz="2000">
                <a:solidFill>
                  <a:srgbClr val="000000"/>
                </a:solidFill>
                <a:latin typeface="Times New Roman"/>
                <a:ea typeface="Times New Roman"/>
                <a:cs typeface="Times New Roman"/>
                <a:sym typeface="Times New Roman"/>
              </a:rPr>
              <a:t>Thus, this article is to identify and review existing state-of-the-art methodology for SMS spam classification based on certain metrics: ML and AI methods and techniques, approaches, and deployed environment.</a:t>
            </a:r>
            <a:endParaRPr sz="20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07" name="Google Shape;407;p32"/>
          <p:cNvSpPr txBox="1">
            <a:spLocks noGrp="1"/>
          </p:cNvSpPr>
          <p:nvPr>
            <p:ph type="title"/>
          </p:nvPr>
        </p:nvSpPr>
        <p:spPr>
          <a:xfrm>
            <a:off x="597825"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solidFill>
                  <a:srgbClr val="000000"/>
                </a:solidFill>
                <a:latin typeface="Times New Roman"/>
                <a:ea typeface="Times New Roman"/>
                <a:cs typeface="Times New Roman"/>
                <a:sym typeface="Times New Roman"/>
              </a:rPr>
              <a:t>Spam and Ham Text against the Length</a:t>
            </a: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600">
              <a:solidFill>
                <a:srgbClr val="000000"/>
              </a:solidFill>
              <a:latin typeface="Times New Roman"/>
              <a:ea typeface="Times New Roman"/>
              <a:cs typeface="Times New Roman"/>
              <a:sym typeface="Times New Roman"/>
            </a:endParaRPr>
          </a:p>
        </p:txBody>
      </p:sp>
      <p:pic>
        <p:nvPicPr>
          <p:cNvPr id="408" name="Google Shape;408;p32"/>
          <p:cNvPicPr preferRelativeResize="0"/>
          <p:nvPr/>
        </p:nvPicPr>
        <p:blipFill>
          <a:blip r:embed="rId3">
            <a:alphaModFix/>
          </a:blip>
          <a:stretch>
            <a:fillRect/>
          </a:stretch>
        </p:blipFill>
        <p:spPr>
          <a:xfrm>
            <a:off x="597825" y="805000"/>
            <a:ext cx="8211706" cy="299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3"/>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14" name="Google Shape;414;p33"/>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Distribution of text length</a:t>
            </a:r>
            <a:endParaRPr sz="2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800">
              <a:solidFill>
                <a:srgbClr val="000000"/>
              </a:solidFill>
              <a:latin typeface="Times New Roman"/>
              <a:ea typeface="Times New Roman"/>
              <a:cs typeface="Times New Roman"/>
              <a:sym typeface="Times New Roman"/>
            </a:endParaRPr>
          </a:p>
        </p:txBody>
      </p:sp>
      <p:pic>
        <p:nvPicPr>
          <p:cNvPr id="415" name="Google Shape;415;p33"/>
          <p:cNvPicPr preferRelativeResize="0"/>
          <p:nvPr/>
        </p:nvPicPr>
        <p:blipFill>
          <a:blip r:embed="rId3">
            <a:alphaModFix/>
          </a:blip>
          <a:stretch>
            <a:fillRect/>
          </a:stretch>
        </p:blipFill>
        <p:spPr>
          <a:xfrm>
            <a:off x="1197913" y="753025"/>
            <a:ext cx="6875417" cy="4238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4"/>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21" name="Google Shape;421;p34"/>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solidFill>
                  <a:srgbClr val="000000"/>
                </a:solidFill>
                <a:latin typeface="Times New Roman"/>
                <a:ea typeface="Times New Roman"/>
                <a:cs typeface="Times New Roman"/>
                <a:sym typeface="Times New Roman"/>
              </a:rPr>
              <a:t>Ham Tokenization for first 50 Words:</a:t>
            </a:r>
            <a:endParaRPr sz="31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4300">
              <a:solidFill>
                <a:srgbClr val="000000"/>
              </a:solidFill>
              <a:latin typeface="Times New Roman"/>
              <a:ea typeface="Times New Roman"/>
              <a:cs typeface="Times New Roman"/>
              <a:sym typeface="Times New Roman"/>
            </a:endParaRPr>
          </a:p>
        </p:txBody>
      </p:sp>
      <p:pic>
        <p:nvPicPr>
          <p:cNvPr id="422" name="Google Shape;422;p34"/>
          <p:cNvPicPr preferRelativeResize="0"/>
          <p:nvPr/>
        </p:nvPicPr>
        <p:blipFill>
          <a:blip r:embed="rId3">
            <a:alphaModFix/>
          </a:blip>
          <a:stretch>
            <a:fillRect/>
          </a:stretch>
        </p:blipFill>
        <p:spPr>
          <a:xfrm>
            <a:off x="1202300" y="832826"/>
            <a:ext cx="6423393" cy="1258325"/>
          </a:xfrm>
          <a:prstGeom prst="rect">
            <a:avLst/>
          </a:prstGeom>
          <a:noFill/>
          <a:ln>
            <a:noFill/>
          </a:ln>
        </p:spPr>
      </p:pic>
      <p:pic>
        <p:nvPicPr>
          <p:cNvPr id="423" name="Google Shape;423;p34"/>
          <p:cNvPicPr preferRelativeResize="0"/>
          <p:nvPr/>
        </p:nvPicPr>
        <p:blipFill>
          <a:blip r:embed="rId4">
            <a:alphaModFix/>
          </a:blip>
          <a:stretch>
            <a:fillRect/>
          </a:stretch>
        </p:blipFill>
        <p:spPr>
          <a:xfrm>
            <a:off x="1354400" y="2552403"/>
            <a:ext cx="1357500" cy="2317347"/>
          </a:xfrm>
          <a:prstGeom prst="rect">
            <a:avLst/>
          </a:prstGeom>
          <a:noFill/>
          <a:ln>
            <a:noFill/>
          </a:ln>
        </p:spPr>
      </p:pic>
      <p:sp>
        <p:nvSpPr>
          <p:cNvPr id="424" name="Google Shape;424;p34"/>
          <p:cNvSpPr txBox="1"/>
          <p:nvPr/>
        </p:nvSpPr>
        <p:spPr>
          <a:xfrm>
            <a:off x="1202300" y="2091150"/>
            <a:ext cx="135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Nunito"/>
                <a:ea typeface="Nunito"/>
                <a:cs typeface="Nunito"/>
                <a:sym typeface="Nunito"/>
              </a:rPr>
              <a:t>OutPut</a:t>
            </a:r>
            <a:endParaRPr sz="1600" b="1">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5"/>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30" name="Google Shape;430;p35"/>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solidFill>
                  <a:srgbClr val="000000"/>
                </a:solidFill>
                <a:latin typeface="Times New Roman"/>
                <a:ea typeface="Times New Roman"/>
                <a:cs typeface="Times New Roman"/>
                <a:sym typeface="Times New Roman"/>
              </a:rPr>
              <a:t>Spam Tokenization for first 50 Words:</a:t>
            </a:r>
            <a:endParaRPr sz="31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4300">
              <a:solidFill>
                <a:srgbClr val="000000"/>
              </a:solidFill>
              <a:latin typeface="Times New Roman"/>
              <a:ea typeface="Times New Roman"/>
              <a:cs typeface="Times New Roman"/>
              <a:sym typeface="Times New Roman"/>
            </a:endParaRPr>
          </a:p>
        </p:txBody>
      </p:sp>
      <p:sp>
        <p:nvSpPr>
          <p:cNvPr id="431" name="Google Shape;431;p35"/>
          <p:cNvSpPr txBox="1"/>
          <p:nvPr/>
        </p:nvSpPr>
        <p:spPr>
          <a:xfrm>
            <a:off x="1202300" y="2091150"/>
            <a:ext cx="135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Nunito"/>
                <a:ea typeface="Nunito"/>
                <a:cs typeface="Nunito"/>
                <a:sym typeface="Nunito"/>
              </a:rPr>
              <a:t>OutPut</a:t>
            </a:r>
            <a:endParaRPr sz="1600" b="1">
              <a:latin typeface="Nunito"/>
              <a:ea typeface="Nunito"/>
              <a:cs typeface="Nunito"/>
              <a:sym typeface="Nunito"/>
            </a:endParaRPr>
          </a:p>
        </p:txBody>
      </p:sp>
      <p:pic>
        <p:nvPicPr>
          <p:cNvPr id="432" name="Google Shape;432;p35"/>
          <p:cNvPicPr preferRelativeResize="0"/>
          <p:nvPr/>
        </p:nvPicPr>
        <p:blipFill>
          <a:blip r:embed="rId3">
            <a:alphaModFix/>
          </a:blip>
          <a:stretch>
            <a:fillRect/>
          </a:stretch>
        </p:blipFill>
        <p:spPr>
          <a:xfrm>
            <a:off x="1255325" y="802521"/>
            <a:ext cx="7210019" cy="1288629"/>
          </a:xfrm>
          <a:prstGeom prst="rect">
            <a:avLst/>
          </a:prstGeom>
          <a:noFill/>
          <a:ln>
            <a:noFill/>
          </a:ln>
        </p:spPr>
      </p:pic>
      <p:pic>
        <p:nvPicPr>
          <p:cNvPr id="433" name="Google Shape;433;p35"/>
          <p:cNvPicPr preferRelativeResize="0"/>
          <p:nvPr/>
        </p:nvPicPr>
        <p:blipFill>
          <a:blip r:embed="rId4">
            <a:alphaModFix/>
          </a:blip>
          <a:stretch>
            <a:fillRect/>
          </a:stretch>
        </p:blipFill>
        <p:spPr>
          <a:xfrm>
            <a:off x="1303797" y="2571747"/>
            <a:ext cx="1469975" cy="237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39" name="Google Shape;439;p36"/>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Classification Model Data Preparation:</a:t>
            </a:r>
            <a:endParaRPr sz="23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4200">
              <a:solidFill>
                <a:srgbClr val="000000"/>
              </a:solidFill>
              <a:latin typeface="Times New Roman"/>
              <a:ea typeface="Times New Roman"/>
              <a:cs typeface="Times New Roman"/>
              <a:sym typeface="Times New Roman"/>
            </a:endParaRPr>
          </a:p>
        </p:txBody>
      </p:sp>
      <p:pic>
        <p:nvPicPr>
          <p:cNvPr id="440" name="Google Shape;440;p36"/>
          <p:cNvPicPr preferRelativeResize="0"/>
          <p:nvPr/>
        </p:nvPicPr>
        <p:blipFill>
          <a:blip r:embed="rId3">
            <a:alphaModFix/>
          </a:blip>
          <a:stretch>
            <a:fillRect/>
          </a:stretch>
        </p:blipFill>
        <p:spPr>
          <a:xfrm>
            <a:off x="1181100" y="921675"/>
            <a:ext cx="2382226" cy="1146450"/>
          </a:xfrm>
          <a:prstGeom prst="rect">
            <a:avLst/>
          </a:prstGeom>
          <a:noFill/>
          <a:ln>
            <a:noFill/>
          </a:ln>
        </p:spPr>
      </p:pic>
      <p:pic>
        <p:nvPicPr>
          <p:cNvPr id="441" name="Google Shape;441;p36"/>
          <p:cNvPicPr preferRelativeResize="0"/>
          <p:nvPr/>
        </p:nvPicPr>
        <p:blipFill>
          <a:blip r:embed="rId4">
            <a:alphaModFix/>
          </a:blip>
          <a:stretch>
            <a:fillRect/>
          </a:stretch>
        </p:blipFill>
        <p:spPr>
          <a:xfrm>
            <a:off x="3779375" y="921675"/>
            <a:ext cx="4726524" cy="1851850"/>
          </a:xfrm>
          <a:prstGeom prst="rect">
            <a:avLst/>
          </a:prstGeom>
          <a:noFill/>
          <a:ln>
            <a:noFill/>
          </a:ln>
        </p:spPr>
      </p:pic>
      <p:pic>
        <p:nvPicPr>
          <p:cNvPr id="442" name="Google Shape;442;p36"/>
          <p:cNvPicPr preferRelativeResize="0"/>
          <p:nvPr/>
        </p:nvPicPr>
        <p:blipFill>
          <a:blip r:embed="rId5">
            <a:alphaModFix/>
          </a:blip>
          <a:stretch>
            <a:fillRect/>
          </a:stretch>
        </p:blipFill>
        <p:spPr>
          <a:xfrm>
            <a:off x="1149450" y="2773525"/>
            <a:ext cx="5922194" cy="206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48" name="Google Shape;448;p37"/>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000000"/>
                </a:solidFill>
                <a:latin typeface="Times New Roman"/>
                <a:ea typeface="Times New Roman"/>
                <a:cs typeface="Times New Roman"/>
                <a:sym typeface="Times New Roman"/>
              </a:rPr>
              <a:t>Logistic Regression:</a:t>
            </a:r>
            <a:endParaRPr sz="25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4400">
              <a:solidFill>
                <a:srgbClr val="000000"/>
              </a:solidFill>
              <a:latin typeface="Times New Roman"/>
              <a:ea typeface="Times New Roman"/>
              <a:cs typeface="Times New Roman"/>
              <a:sym typeface="Times New Roman"/>
            </a:endParaRPr>
          </a:p>
        </p:txBody>
      </p:sp>
      <p:pic>
        <p:nvPicPr>
          <p:cNvPr id="449" name="Google Shape;449;p37"/>
          <p:cNvPicPr preferRelativeResize="0"/>
          <p:nvPr/>
        </p:nvPicPr>
        <p:blipFill>
          <a:blip r:embed="rId3">
            <a:alphaModFix/>
          </a:blip>
          <a:stretch>
            <a:fillRect/>
          </a:stretch>
        </p:blipFill>
        <p:spPr>
          <a:xfrm>
            <a:off x="1135450" y="753025"/>
            <a:ext cx="4125112" cy="439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8"/>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55" name="Google Shape;455;p38"/>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MultinomialNB:</a:t>
            </a:r>
            <a:endParaRPr sz="25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100">
              <a:solidFill>
                <a:srgbClr val="000000"/>
              </a:solidFill>
              <a:latin typeface="Times New Roman"/>
              <a:ea typeface="Times New Roman"/>
              <a:cs typeface="Times New Roman"/>
              <a:sym typeface="Times New Roman"/>
            </a:endParaRPr>
          </a:p>
        </p:txBody>
      </p:sp>
      <p:pic>
        <p:nvPicPr>
          <p:cNvPr id="456" name="Google Shape;456;p38"/>
          <p:cNvPicPr preferRelativeResize="0"/>
          <p:nvPr/>
        </p:nvPicPr>
        <p:blipFill>
          <a:blip r:embed="rId3">
            <a:alphaModFix/>
          </a:blip>
          <a:stretch>
            <a:fillRect/>
          </a:stretch>
        </p:blipFill>
        <p:spPr>
          <a:xfrm>
            <a:off x="1135450" y="894825"/>
            <a:ext cx="4528649" cy="4195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62" name="Google Shape;462;p39"/>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000000"/>
                </a:solidFill>
                <a:latin typeface="Times New Roman"/>
                <a:ea typeface="Times New Roman"/>
                <a:cs typeface="Times New Roman"/>
                <a:sym typeface="Times New Roman"/>
              </a:rPr>
              <a:t>Random Forest Classifier:</a:t>
            </a: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000">
              <a:solidFill>
                <a:srgbClr val="000000"/>
              </a:solidFill>
              <a:latin typeface="Times New Roman"/>
              <a:ea typeface="Times New Roman"/>
              <a:cs typeface="Times New Roman"/>
              <a:sym typeface="Times New Roman"/>
            </a:endParaRPr>
          </a:p>
        </p:txBody>
      </p:sp>
      <p:pic>
        <p:nvPicPr>
          <p:cNvPr id="463" name="Google Shape;463;p39"/>
          <p:cNvPicPr preferRelativeResize="0"/>
          <p:nvPr/>
        </p:nvPicPr>
        <p:blipFill>
          <a:blip r:embed="rId3">
            <a:alphaModFix/>
          </a:blip>
          <a:stretch>
            <a:fillRect/>
          </a:stretch>
        </p:blipFill>
        <p:spPr>
          <a:xfrm>
            <a:off x="1135450" y="889850"/>
            <a:ext cx="5693525" cy="4105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0"/>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69" name="Google Shape;469;p40"/>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Linear SVC:</a:t>
            </a:r>
            <a:endParaRPr sz="25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100">
              <a:solidFill>
                <a:srgbClr val="000000"/>
              </a:solidFill>
              <a:latin typeface="Times New Roman"/>
              <a:ea typeface="Times New Roman"/>
              <a:cs typeface="Times New Roman"/>
              <a:sym typeface="Times New Roman"/>
            </a:endParaRPr>
          </a:p>
        </p:txBody>
      </p:sp>
      <p:pic>
        <p:nvPicPr>
          <p:cNvPr id="470" name="Google Shape;470;p40"/>
          <p:cNvPicPr preferRelativeResize="0"/>
          <p:nvPr/>
        </p:nvPicPr>
        <p:blipFill>
          <a:blip r:embed="rId3">
            <a:alphaModFix/>
          </a:blip>
          <a:stretch>
            <a:fillRect/>
          </a:stretch>
        </p:blipFill>
        <p:spPr>
          <a:xfrm>
            <a:off x="1135450" y="753025"/>
            <a:ext cx="4527700" cy="419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76" name="Google Shape;476;p41"/>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a:solidFill>
                  <a:srgbClr val="000000"/>
                </a:solidFill>
                <a:latin typeface="Times New Roman"/>
                <a:ea typeface="Times New Roman"/>
                <a:cs typeface="Times New Roman"/>
                <a:sym typeface="Times New Roman"/>
              </a:rPr>
              <a:t>SGD Classifier:</a:t>
            </a:r>
            <a:endParaRPr sz="25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100">
              <a:solidFill>
                <a:srgbClr val="000000"/>
              </a:solidFill>
              <a:latin typeface="Times New Roman"/>
              <a:ea typeface="Times New Roman"/>
              <a:cs typeface="Times New Roman"/>
              <a:sym typeface="Times New Roman"/>
            </a:endParaRPr>
          </a:p>
        </p:txBody>
      </p:sp>
      <p:pic>
        <p:nvPicPr>
          <p:cNvPr id="477" name="Google Shape;477;p41"/>
          <p:cNvPicPr preferRelativeResize="0"/>
          <p:nvPr/>
        </p:nvPicPr>
        <p:blipFill>
          <a:blip r:embed="rId3">
            <a:alphaModFix/>
          </a:blip>
          <a:stretch>
            <a:fillRect/>
          </a:stretch>
        </p:blipFill>
        <p:spPr>
          <a:xfrm>
            <a:off x="1135450" y="753025"/>
            <a:ext cx="4536864" cy="428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534225" y="64625"/>
            <a:ext cx="1718700" cy="498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a:t>
            </a:r>
            <a:endParaRPr/>
          </a:p>
        </p:txBody>
      </p:sp>
      <p:pic>
        <p:nvPicPr>
          <p:cNvPr id="291" name="Google Shape;291;p15"/>
          <p:cNvPicPr preferRelativeResize="0"/>
          <p:nvPr/>
        </p:nvPicPr>
        <p:blipFill>
          <a:blip r:embed="rId3">
            <a:alphaModFix/>
          </a:blip>
          <a:stretch>
            <a:fillRect/>
          </a:stretch>
        </p:blipFill>
        <p:spPr>
          <a:xfrm>
            <a:off x="1534225" y="563225"/>
            <a:ext cx="5939398" cy="445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83" name="Google Shape;483;p42"/>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000000"/>
                </a:solidFill>
                <a:latin typeface="Times New Roman"/>
                <a:ea typeface="Times New Roman"/>
                <a:cs typeface="Times New Roman"/>
                <a:sym typeface="Times New Roman"/>
              </a:rPr>
              <a:t>Gradient Boosting Classifier</a:t>
            </a:r>
            <a:r>
              <a:rPr lang="en" sz="1800" b="0">
                <a:solidFill>
                  <a:srgbClr val="000000"/>
                </a:solidFill>
                <a:latin typeface="Times New Roman"/>
                <a:ea typeface="Times New Roman"/>
                <a:cs typeface="Times New Roman"/>
                <a:sym typeface="Times New Roman"/>
              </a:rPr>
              <a:t>:</a:t>
            </a: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000">
              <a:solidFill>
                <a:srgbClr val="000000"/>
              </a:solidFill>
              <a:latin typeface="Times New Roman"/>
              <a:ea typeface="Times New Roman"/>
              <a:cs typeface="Times New Roman"/>
              <a:sym typeface="Times New Roman"/>
            </a:endParaRPr>
          </a:p>
        </p:txBody>
      </p:sp>
      <p:pic>
        <p:nvPicPr>
          <p:cNvPr id="484" name="Google Shape;484;p42"/>
          <p:cNvPicPr preferRelativeResize="0"/>
          <p:nvPr/>
        </p:nvPicPr>
        <p:blipFill>
          <a:blip r:embed="rId3">
            <a:alphaModFix/>
          </a:blip>
          <a:stretch>
            <a:fillRect/>
          </a:stretch>
        </p:blipFill>
        <p:spPr>
          <a:xfrm>
            <a:off x="1135450" y="858025"/>
            <a:ext cx="8008550" cy="336769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p:nvPr/>
        </p:nvSpPr>
        <p:spPr>
          <a:xfrm>
            <a:off x="1303800" y="1378675"/>
            <a:ext cx="375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800" b="1">
              <a:latin typeface="Times New Roman"/>
              <a:ea typeface="Times New Roman"/>
              <a:cs typeface="Times New Roman"/>
              <a:sym typeface="Times New Roman"/>
            </a:endParaRPr>
          </a:p>
        </p:txBody>
      </p:sp>
      <p:sp>
        <p:nvSpPr>
          <p:cNvPr id="490" name="Google Shape;490;p43"/>
          <p:cNvSpPr txBox="1">
            <a:spLocks noGrp="1"/>
          </p:cNvSpPr>
          <p:nvPr>
            <p:ph type="title"/>
          </p:nvPr>
        </p:nvSpPr>
        <p:spPr>
          <a:xfrm>
            <a:off x="1135450" y="259225"/>
            <a:ext cx="5950200" cy="493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000000"/>
                </a:solidFill>
                <a:latin typeface="Times New Roman"/>
                <a:ea typeface="Times New Roman"/>
                <a:cs typeface="Times New Roman"/>
                <a:sym typeface="Times New Roman"/>
              </a:rPr>
              <a:t>Compare</a:t>
            </a:r>
            <a:r>
              <a:rPr lang="en" sz="1800" b="0">
                <a:solidFill>
                  <a:srgbClr val="000000"/>
                </a:solidFill>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Models</a:t>
            </a:r>
            <a:r>
              <a:rPr lang="en" sz="1800" b="0">
                <a:solidFill>
                  <a:srgbClr val="000000"/>
                </a:solidFill>
                <a:latin typeface="Times New Roman"/>
                <a:ea typeface="Times New Roman"/>
                <a:cs typeface="Times New Roman"/>
                <a:sym typeface="Times New Roman"/>
              </a:rPr>
              <a:t>:</a:t>
            </a:r>
            <a:endParaRPr sz="24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5600">
              <a:solidFill>
                <a:srgbClr val="000000"/>
              </a:solidFill>
              <a:latin typeface="Times New Roman"/>
              <a:ea typeface="Times New Roman"/>
              <a:cs typeface="Times New Roman"/>
              <a:sym typeface="Times New Roman"/>
            </a:endParaRPr>
          </a:p>
        </p:txBody>
      </p:sp>
      <p:pic>
        <p:nvPicPr>
          <p:cNvPr id="491" name="Google Shape;491;p43"/>
          <p:cNvPicPr preferRelativeResize="0"/>
          <p:nvPr/>
        </p:nvPicPr>
        <p:blipFill>
          <a:blip r:embed="rId3">
            <a:alphaModFix/>
          </a:blip>
          <a:stretch>
            <a:fillRect/>
          </a:stretch>
        </p:blipFill>
        <p:spPr>
          <a:xfrm>
            <a:off x="1135450" y="953450"/>
            <a:ext cx="8008550" cy="39180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4"/>
          <p:cNvSpPr txBox="1">
            <a:spLocks noGrp="1"/>
          </p:cNvSpPr>
          <p:nvPr>
            <p:ph type="ctrTitle"/>
          </p:nvPr>
        </p:nvSpPr>
        <p:spPr>
          <a:xfrm>
            <a:off x="537675" y="1145375"/>
            <a:ext cx="4796700" cy="3531600"/>
          </a:xfrm>
          <a:prstGeom prst="rect">
            <a:avLst/>
          </a:prstGeom>
          <a:solidFill>
            <a:schemeClr val="lt1"/>
          </a:solidFill>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We provided the text and refined the text (removal of stopwords, punctuations, and performed lemmatization). This helped in improving the Accuracy.</a:t>
            </a:r>
            <a:endParaRPr sz="1200" b="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We have used different Model Pipeline containing TfidfVectorizer, where SVM model gives the best accuracy score of 98%.</a:t>
            </a:r>
            <a:endParaRPr sz="1200" b="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The top Spam Tokenized words are- Call, Txt, Claim, Prize, Stop etc. These words gives an indication that it is either an commercial SMS or Spam SMS which is not used in regular life.</a:t>
            </a:r>
            <a:endParaRPr sz="1200" b="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Most likely spam SMS’s have longer length in text as compared to Non Spam SMS.</a:t>
            </a:r>
            <a:endParaRPr sz="1200" b="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Readability score is less or negative in Spam SMS as compared to Non Spam SMS.</a:t>
            </a:r>
            <a:endParaRPr sz="1200" b="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000000"/>
              </a:buClr>
              <a:buSzPts val="1100"/>
              <a:buFont typeface="Arial"/>
              <a:buAutoNum type="arabicPeriod"/>
            </a:pPr>
            <a:r>
              <a:rPr lang="en" sz="1200" b="0">
                <a:solidFill>
                  <a:srgbClr val="000000"/>
                </a:solidFill>
                <a:latin typeface="Times New Roman"/>
                <a:ea typeface="Times New Roman"/>
                <a:cs typeface="Times New Roman"/>
                <a:sym typeface="Times New Roman"/>
              </a:rPr>
              <a:t>Parts of speech that is adjective and adverbs, we can see that adjectives are used most frequently in Spam SMS as compared to Non Spam SMS.</a:t>
            </a:r>
            <a:endParaRPr sz="1500" b="0">
              <a:solidFill>
                <a:srgbClr val="000000"/>
              </a:solidFill>
              <a:latin typeface="Times New Roman"/>
              <a:ea typeface="Times New Roman"/>
              <a:cs typeface="Times New Roman"/>
              <a:sym typeface="Times New Roman"/>
            </a:endParaRPr>
          </a:p>
        </p:txBody>
      </p:sp>
      <p:sp>
        <p:nvSpPr>
          <p:cNvPr id="4" name="Google Shape;502;p45">
            <a:extLst>
              <a:ext uri="{FF2B5EF4-FFF2-40B4-BE49-F238E27FC236}">
                <a16:creationId xmlns:a16="http://schemas.microsoft.com/office/drawing/2014/main" id="{C870BFA5-EC12-4BD8-A6C8-4D6197BB1B2D}"/>
              </a:ext>
            </a:extLst>
          </p:cNvPr>
          <p:cNvSpPr txBox="1"/>
          <p:nvPr/>
        </p:nvSpPr>
        <p:spPr>
          <a:xfrm>
            <a:off x="537675" y="566694"/>
            <a:ext cx="2205900" cy="46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523"/>
              <a:buNone/>
            </a:pPr>
            <a:r>
              <a:rPr lang="en-US" sz="2355" b="1" dirty="0">
                <a:latin typeface="Nunito"/>
                <a:ea typeface="Nunito"/>
                <a:cs typeface="Nunito"/>
                <a:sym typeface="Nunito"/>
              </a:rPr>
              <a:t>Inference</a:t>
            </a:r>
            <a:endParaRPr sz="2355" b="1" dirty="0">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5"/>
          <p:cNvSpPr txBox="1"/>
          <p:nvPr/>
        </p:nvSpPr>
        <p:spPr>
          <a:xfrm>
            <a:off x="1460325" y="1845425"/>
            <a:ext cx="2205900" cy="46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523"/>
              <a:buNone/>
            </a:pPr>
            <a:r>
              <a:rPr lang="en" sz="2426" b="1" dirty="0">
                <a:solidFill>
                  <a:srgbClr val="292929"/>
                </a:solidFill>
                <a:highlight>
                  <a:srgbClr val="FFFFFF"/>
                </a:highlight>
              </a:rPr>
              <a:t>Thank You!!!</a:t>
            </a:r>
            <a:endParaRPr sz="2355" b="1" dirty="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ctrTitle"/>
          </p:nvPr>
        </p:nvSpPr>
        <p:spPr>
          <a:xfrm>
            <a:off x="537675" y="1145375"/>
            <a:ext cx="4796700" cy="3531600"/>
          </a:xfrm>
          <a:prstGeom prst="rect">
            <a:avLst/>
          </a:prstGeom>
          <a:solidFill>
            <a:schemeClr val="lt1"/>
          </a:solidFill>
        </p:spPr>
        <p:txBody>
          <a:bodyPr spcFirstLastPara="1" wrap="square" lIns="91425" tIns="91425" rIns="91425" bIns="91425" anchor="ctr" anchorCtr="0">
            <a:noAutofit/>
          </a:bodyPr>
          <a:lstStyle/>
          <a:p>
            <a:pPr marL="457200" lvl="0" indent="-317500" algn="l" rtl="0">
              <a:lnSpc>
                <a:spcPct val="115000"/>
              </a:lnSpc>
              <a:spcBef>
                <a:spcPts val="120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Import the required Libraries.</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Data Preprocessing.</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Bag of Words.</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Adding new Feature. Like- Length of the text, Profanity of the text, Parts of Speech(POS).</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EDA of the dataset.</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Word Tokenization.</a:t>
            </a:r>
            <a:endParaRPr sz="1500" b="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Arial"/>
              <a:buAutoNum type="arabicPeriod"/>
            </a:pPr>
            <a:r>
              <a:rPr lang="en" sz="1500" b="0">
                <a:solidFill>
                  <a:srgbClr val="000000"/>
                </a:solidFill>
                <a:latin typeface="Times New Roman"/>
                <a:ea typeface="Times New Roman"/>
                <a:cs typeface="Times New Roman"/>
                <a:sym typeface="Times New Roman"/>
              </a:rPr>
              <a:t>Implementing different ML classifying models. Like- LogisticRegression, MultinomialNB, RandomForestClassifier, LinearSVC, SGDClassifier, GradientBoostingClassifier. And compare these to find which Model is best for this classification.</a:t>
            </a:r>
            <a:endParaRPr sz="2540"/>
          </a:p>
        </p:txBody>
      </p:sp>
      <p:sp>
        <p:nvSpPr>
          <p:cNvPr id="5" name="Google Shape;308;p18">
            <a:extLst>
              <a:ext uri="{FF2B5EF4-FFF2-40B4-BE49-F238E27FC236}">
                <a16:creationId xmlns:a16="http://schemas.microsoft.com/office/drawing/2014/main" id="{B0AC9A4D-6E04-4A90-946E-3CF77468C693}"/>
              </a:ext>
            </a:extLst>
          </p:cNvPr>
          <p:cNvSpPr txBox="1"/>
          <p:nvPr/>
        </p:nvSpPr>
        <p:spPr>
          <a:xfrm>
            <a:off x="537675" y="466525"/>
            <a:ext cx="2018056" cy="619326"/>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2000" b="1" dirty="0">
                <a:latin typeface="Times New Roman"/>
                <a:ea typeface="Times New Roman"/>
                <a:cs typeface="Times New Roman"/>
                <a:sym typeface="Times New Roman"/>
              </a:rPr>
              <a:t>Implementation</a:t>
            </a:r>
            <a:endParaRPr sz="2000" b="1"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p:nvPr/>
        </p:nvSpPr>
        <p:spPr>
          <a:xfrm>
            <a:off x="322075" y="286450"/>
            <a:ext cx="19725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latin typeface="Times New Roman"/>
                <a:ea typeface="Times New Roman"/>
                <a:cs typeface="Times New Roman"/>
                <a:sym typeface="Times New Roman"/>
              </a:rPr>
              <a:t>Libraries</a:t>
            </a:r>
            <a:endParaRPr sz="3000" b="1">
              <a:latin typeface="Nunito"/>
              <a:ea typeface="Nunito"/>
              <a:cs typeface="Nunito"/>
              <a:sym typeface="Nunito"/>
            </a:endParaRPr>
          </a:p>
        </p:txBody>
      </p:sp>
      <p:pic>
        <p:nvPicPr>
          <p:cNvPr id="303" name="Google Shape;303;p17"/>
          <p:cNvPicPr preferRelativeResize="0"/>
          <p:nvPr/>
        </p:nvPicPr>
        <p:blipFill>
          <a:blip r:embed="rId3">
            <a:alphaModFix/>
          </a:blip>
          <a:stretch>
            <a:fillRect/>
          </a:stretch>
        </p:blipFill>
        <p:spPr>
          <a:xfrm>
            <a:off x="322075" y="996725"/>
            <a:ext cx="5107750" cy="399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p:nvPr/>
        </p:nvSpPr>
        <p:spPr>
          <a:xfrm>
            <a:off x="406925" y="190999"/>
            <a:ext cx="2046900" cy="681273"/>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1600" b="1" dirty="0">
                <a:latin typeface="Times New Roman"/>
                <a:ea typeface="Times New Roman"/>
                <a:cs typeface="Times New Roman"/>
                <a:sym typeface="Times New Roman"/>
              </a:rPr>
              <a:t>Data Preprocessing</a:t>
            </a:r>
            <a:endParaRPr sz="3100" b="1" dirty="0">
              <a:latin typeface="Times New Roman"/>
              <a:ea typeface="Times New Roman"/>
              <a:cs typeface="Times New Roman"/>
              <a:sym typeface="Times New Roman"/>
            </a:endParaRPr>
          </a:p>
        </p:txBody>
      </p:sp>
      <p:pic>
        <p:nvPicPr>
          <p:cNvPr id="309" name="Google Shape;309;p18"/>
          <p:cNvPicPr preferRelativeResize="0"/>
          <p:nvPr/>
        </p:nvPicPr>
        <p:blipFill>
          <a:blip r:embed="rId3">
            <a:alphaModFix/>
          </a:blip>
          <a:stretch>
            <a:fillRect/>
          </a:stretch>
        </p:blipFill>
        <p:spPr>
          <a:xfrm>
            <a:off x="406925" y="2967477"/>
            <a:ext cx="7101525" cy="1303750"/>
          </a:xfrm>
          <a:prstGeom prst="rect">
            <a:avLst/>
          </a:prstGeom>
          <a:noFill/>
          <a:ln>
            <a:noFill/>
          </a:ln>
        </p:spPr>
      </p:pic>
      <p:sp>
        <p:nvSpPr>
          <p:cNvPr id="310" name="Google Shape;310;p18"/>
          <p:cNvSpPr txBox="1"/>
          <p:nvPr/>
        </p:nvSpPr>
        <p:spPr>
          <a:xfrm>
            <a:off x="406925" y="1096275"/>
            <a:ext cx="3559500" cy="12513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200"/>
              </a:spcBef>
              <a:spcAft>
                <a:spcPts val="0"/>
              </a:spcAft>
              <a:buClr>
                <a:schemeClr val="lt1"/>
              </a:buClr>
              <a:buSzPts val="2000"/>
              <a:buAutoNum type="arabicPeriod"/>
            </a:pPr>
            <a:r>
              <a:rPr lang="en" sz="2100">
                <a:solidFill>
                  <a:schemeClr val="lt1"/>
                </a:solidFill>
                <a:latin typeface="Times New Roman"/>
                <a:ea typeface="Times New Roman"/>
                <a:cs typeface="Times New Roman"/>
                <a:sym typeface="Times New Roman"/>
              </a:rPr>
              <a:t>Removing unnecessary columns and renaming features name.</a:t>
            </a:r>
            <a:endParaRPr sz="19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9"/>
          <p:cNvSpPr txBox="1"/>
          <p:nvPr/>
        </p:nvSpPr>
        <p:spPr>
          <a:xfrm>
            <a:off x="816575" y="275825"/>
            <a:ext cx="1972500" cy="445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275"/>
              <a:buNone/>
            </a:pPr>
            <a:r>
              <a:rPr lang="en" sz="1500" b="1">
                <a:latin typeface="Times New Roman"/>
                <a:ea typeface="Times New Roman"/>
                <a:cs typeface="Times New Roman"/>
                <a:sym typeface="Times New Roman"/>
              </a:rPr>
              <a:t>Data Preprocessing:</a:t>
            </a:r>
            <a:endParaRPr sz="1500" b="1">
              <a:latin typeface="Times New Roman"/>
              <a:ea typeface="Times New Roman"/>
              <a:cs typeface="Times New Roman"/>
              <a:sym typeface="Times New Roman"/>
            </a:endParaRPr>
          </a:p>
          <a:p>
            <a:pPr marL="0" lvl="0" indent="0" algn="l" rtl="0">
              <a:lnSpc>
                <a:spcPct val="80000"/>
              </a:lnSpc>
              <a:spcBef>
                <a:spcPts val="1200"/>
              </a:spcBef>
              <a:spcAft>
                <a:spcPts val="0"/>
              </a:spcAft>
              <a:buSzPts val="275"/>
              <a:buNone/>
            </a:pPr>
            <a:endParaRPr sz="1875" b="1">
              <a:latin typeface="Times New Roman"/>
              <a:ea typeface="Times New Roman"/>
              <a:cs typeface="Times New Roman"/>
              <a:sym typeface="Times New Roman"/>
            </a:endParaRPr>
          </a:p>
        </p:txBody>
      </p:sp>
      <p:sp>
        <p:nvSpPr>
          <p:cNvPr id="316" name="Google Shape;316;p19"/>
          <p:cNvSpPr txBox="1"/>
          <p:nvPr/>
        </p:nvSpPr>
        <p:spPr>
          <a:xfrm>
            <a:off x="752975" y="793938"/>
            <a:ext cx="8463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000">
                <a:solidFill>
                  <a:schemeClr val="lt1"/>
                </a:solidFill>
                <a:latin typeface="Times New Roman"/>
                <a:ea typeface="Times New Roman"/>
                <a:cs typeface="Times New Roman"/>
                <a:sym typeface="Times New Roman"/>
              </a:rPr>
              <a:t>2. Numericalizing categorical feature which is our label (ham or sam).</a:t>
            </a:r>
            <a:endParaRPr sz="2000">
              <a:solidFill>
                <a:schemeClr val="lt1"/>
              </a:solidFill>
              <a:latin typeface="Times New Roman"/>
              <a:ea typeface="Times New Roman"/>
              <a:cs typeface="Times New Roman"/>
              <a:sym typeface="Times New Roman"/>
            </a:endParaRPr>
          </a:p>
        </p:txBody>
      </p:sp>
      <p:pic>
        <p:nvPicPr>
          <p:cNvPr id="317" name="Google Shape;317;p19"/>
          <p:cNvPicPr preferRelativeResize="0"/>
          <p:nvPr/>
        </p:nvPicPr>
        <p:blipFill>
          <a:blip r:embed="rId3">
            <a:alphaModFix/>
          </a:blip>
          <a:stretch>
            <a:fillRect/>
          </a:stretch>
        </p:blipFill>
        <p:spPr>
          <a:xfrm>
            <a:off x="752975" y="1396525"/>
            <a:ext cx="6803175" cy="374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p:nvPr/>
        </p:nvSpPr>
        <p:spPr>
          <a:xfrm>
            <a:off x="487825" y="244025"/>
            <a:ext cx="1972500" cy="445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275"/>
              <a:buNone/>
            </a:pPr>
            <a:r>
              <a:rPr lang="en" sz="1500" b="1">
                <a:latin typeface="Times New Roman"/>
                <a:ea typeface="Times New Roman"/>
                <a:cs typeface="Times New Roman"/>
                <a:sym typeface="Times New Roman"/>
              </a:rPr>
              <a:t>Data Preprocessing:</a:t>
            </a:r>
            <a:endParaRPr sz="1500" b="1">
              <a:latin typeface="Times New Roman"/>
              <a:ea typeface="Times New Roman"/>
              <a:cs typeface="Times New Roman"/>
              <a:sym typeface="Times New Roman"/>
            </a:endParaRPr>
          </a:p>
          <a:p>
            <a:pPr marL="0" lvl="0" indent="0" algn="l" rtl="0">
              <a:lnSpc>
                <a:spcPct val="80000"/>
              </a:lnSpc>
              <a:spcBef>
                <a:spcPts val="1200"/>
              </a:spcBef>
              <a:spcAft>
                <a:spcPts val="0"/>
              </a:spcAft>
              <a:buSzPts val="275"/>
              <a:buNone/>
            </a:pPr>
            <a:endParaRPr sz="1875" b="1">
              <a:latin typeface="Times New Roman"/>
              <a:ea typeface="Times New Roman"/>
              <a:cs typeface="Times New Roman"/>
              <a:sym typeface="Times New Roman"/>
            </a:endParaRPr>
          </a:p>
        </p:txBody>
      </p:sp>
      <p:sp>
        <p:nvSpPr>
          <p:cNvPr id="323" name="Google Shape;323;p20"/>
          <p:cNvSpPr txBox="1"/>
          <p:nvPr/>
        </p:nvSpPr>
        <p:spPr>
          <a:xfrm>
            <a:off x="487825" y="880225"/>
            <a:ext cx="79221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900">
                <a:solidFill>
                  <a:schemeClr val="lt1"/>
                </a:solidFill>
                <a:latin typeface="Times New Roman"/>
                <a:ea typeface="Times New Roman"/>
                <a:cs typeface="Times New Roman"/>
                <a:sym typeface="Times New Roman"/>
              </a:rPr>
              <a:t>3. Generating corpus from raw sms messages (stopwords,lowering,stemming).</a:t>
            </a:r>
            <a:endParaRPr sz="1900">
              <a:solidFill>
                <a:schemeClr val="lt1"/>
              </a:solidFill>
              <a:latin typeface="Times New Roman"/>
              <a:ea typeface="Times New Roman"/>
              <a:cs typeface="Times New Roman"/>
              <a:sym typeface="Times New Roman"/>
            </a:endParaRPr>
          </a:p>
        </p:txBody>
      </p:sp>
      <p:pic>
        <p:nvPicPr>
          <p:cNvPr id="324" name="Google Shape;324;p20"/>
          <p:cNvPicPr preferRelativeResize="0"/>
          <p:nvPr/>
        </p:nvPicPr>
        <p:blipFill>
          <a:blip r:embed="rId3">
            <a:alphaModFix/>
          </a:blip>
          <a:stretch>
            <a:fillRect/>
          </a:stretch>
        </p:blipFill>
        <p:spPr>
          <a:xfrm>
            <a:off x="487825" y="1599760"/>
            <a:ext cx="8503775" cy="22851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1"/>
          <p:cNvPicPr preferRelativeResize="0"/>
          <p:nvPr/>
        </p:nvPicPr>
        <p:blipFill>
          <a:blip r:embed="rId3">
            <a:alphaModFix/>
          </a:blip>
          <a:stretch>
            <a:fillRect/>
          </a:stretch>
        </p:blipFill>
        <p:spPr>
          <a:xfrm>
            <a:off x="487825" y="1034775"/>
            <a:ext cx="6991277" cy="4108725"/>
          </a:xfrm>
          <a:prstGeom prst="rect">
            <a:avLst/>
          </a:prstGeom>
          <a:noFill/>
          <a:ln>
            <a:noFill/>
          </a:ln>
        </p:spPr>
      </p:pic>
      <p:sp>
        <p:nvSpPr>
          <p:cNvPr id="330" name="Google Shape;330;p21"/>
          <p:cNvSpPr txBox="1"/>
          <p:nvPr/>
        </p:nvSpPr>
        <p:spPr>
          <a:xfrm>
            <a:off x="487825" y="244025"/>
            <a:ext cx="1972500" cy="445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275"/>
              <a:buNone/>
            </a:pPr>
            <a:r>
              <a:rPr lang="en" sz="1500" b="1">
                <a:latin typeface="Times New Roman"/>
                <a:ea typeface="Times New Roman"/>
                <a:cs typeface="Times New Roman"/>
                <a:sym typeface="Times New Roman"/>
              </a:rPr>
              <a:t>Data Preprocessing:</a:t>
            </a:r>
            <a:endParaRPr sz="1500" b="1">
              <a:latin typeface="Times New Roman"/>
              <a:ea typeface="Times New Roman"/>
              <a:cs typeface="Times New Roman"/>
              <a:sym typeface="Times New Roman"/>
            </a:endParaRPr>
          </a:p>
          <a:p>
            <a:pPr marL="0" lvl="0" indent="0" algn="l" rtl="0">
              <a:lnSpc>
                <a:spcPct val="80000"/>
              </a:lnSpc>
              <a:spcBef>
                <a:spcPts val="1200"/>
              </a:spcBef>
              <a:spcAft>
                <a:spcPts val="0"/>
              </a:spcAft>
              <a:buSzPts val="275"/>
              <a:buNone/>
            </a:pPr>
            <a:endParaRPr sz="1875"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On-screen Show (16:9)</PresentationFormat>
  <Paragraphs>55</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Times New Roman</vt:lpstr>
      <vt:lpstr>Maven Pro</vt:lpstr>
      <vt:lpstr>Nunito</vt:lpstr>
      <vt:lpstr>Momentum</vt:lpstr>
      <vt:lpstr>SMS spam classification using NLP: Methods, approaches, and applications </vt:lpstr>
      <vt:lpstr>Introduction</vt:lpstr>
      <vt:lpstr>Approach</vt:lpstr>
      <vt:lpstr>Import the required Libraries. Data Preprocessing. Bag of Words. Adding new Feature. Like- Length of the text, Profanity of the text, Parts of Speech(POS). EDA of the dataset. Word Tokenization. Implementing different ML classifying models. Like- LogisticRegression, MultinomialNB, RandomForestClassifier, LinearSVC, SGDClassifier, GradientBoostingClassifier. And compare these to find which Model is best for this classification.</vt:lpstr>
      <vt:lpstr>PowerPoint Presentation</vt:lpstr>
      <vt:lpstr>PowerPoint Presentation</vt:lpstr>
      <vt:lpstr>PowerPoint Presentation</vt:lpstr>
      <vt:lpstr>PowerPoint Presentation</vt:lpstr>
      <vt:lpstr>PowerPoint Presentation</vt:lpstr>
      <vt:lpstr>PowerPoint Presentation</vt:lpstr>
      <vt:lpstr>Bag of Words: Code to Generate Bag of Words </vt:lpstr>
      <vt:lpstr>Code to plot Word of Cloud Spam Words</vt:lpstr>
      <vt:lpstr>Code to plot Word of Cloud Ham Words</vt:lpstr>
      <vt:lpstr>New Features added: Length of Text </vt:lpstr>
      <vt:lpstr>New Features added: Profanity Check </vt:lpstr>
      <vt:lpstr>New Features added: Readability Score </vt:lpstr>
      <vt:lpstr>New Features added: Parts of Speech (POS) </vt:lpstr>
      <vt:lpstr>Exploratory Data Analysis:  </vt:lpstr>
      <vt:lpstr>Maximum Length of the Text Plotted </vt:lpstr>
      <vt:lpstr>Spam and Ham Text against the Length </vt:lpstr>
      <vt:lpstr>Distribution of text length </vt:lpstr>
      <vt:lpstr>Ham Tokenization for first 50 Words: </vt:lpstr>
      <vt:lpstr>Spam Tokenization for first 50 Words: </vt:lpstr>
      <vt:lpstr>Classification Model Data Preparation: </vt:lpstr>
      <vt:lpstr>Logistic Regression: </vt:lpstr>
      <vt:lpstr>MultinomialNB: </vt:lpstr>
      <vt:lpstr>Random Forest Classifier: </vt:lpstr>
      <vt:lpstr>Linear SVC: </vt:lpstr>
      <vt:lpstr>SGD Classifier: </vt:lpstr>
      <vt:lpstr>Gradient Boosting Classifier: </vt:lpstr>
      <vt:lpstr>Compare Models: </vt:lpstr>
      <vt:lpstr>We provided the text and refined the text (removal of stopwords, punctuations, and performed lemmatization). This helped in improving the Accuracy. We have used different Model Pipeline containing TfidfVectorizer, where SVM model gives the best accuracy score of 98%. The top Spam Tokenized words are- Call, Txt, Claim, Prize, Stop etc. These words gives an indication that it is either an commercial SMS or Spam SMS which is not used in regular life. Most likely spam SMS’s have longer length in text as compared to Non Spam SMS. Readability score is less or negative in Spam SMS as compared to Non Spam SMS. Parts of speech that is adjective and adverbs, we can see that adjectives are used most frequently in Spam SMS as compared to Non Spam SMS.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SMS spam classification using NLP: Methods, approaches, and applications </dc:title>
  <cp:lastModifiedBy>anisha agarwal</cp:lastModifiedBy>
  <cp:revision>1</cp:revision>
  <dcterms:modified xsi:type="dcterms:W3CDTF">2021-11-23T07:23:29Z</dcterms:modified>
</cp:coreProperties>
</file>